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9" r:id="rId5"/>
    <p:sldId id="258" r:id="rId6"/>
    <p:sldId id="263" r:id="rId7"/>
    <p:sldId id="260" r:id="rId8"/>
    <p:sldId id="261" r:id="rId9"/>
    <p:sldId id="262" r:id="rId10"/>
    <p:sldId id="265" r:id="rId11"/>
    <p:sldId id="266" r:id="rId12"/>
    <p:sldId id="282" r:id="rId13"/>
    <p:sldId id="267" r:id="rId14"/>
    <p:sldId id="294" r:id="rId15"/>
    <p:sldId id="268" r:id="rId16"/>
    <p:sldId id="295" r:id="rId17"/>
    <p:sldId id="264" r:id="rId18"/>
    <p:sldId id="269" r:id="rId19"/>
    <p:sldId id="281" r:id="rId20"/>
    <p:sldId id="270" r:id="rId22"/>
    <p:sldId id="271" r:id="rId23"/>
    <p:sldId id="296" r:id="rId24"/>
    <p:sldId id="283" r:id="rId25"/>
    <p:sldId id="284" r:id="rId26"/>
    <p:sldId id="27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æµè²æ ·å¼ 1 - å¼ºè°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x-none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80604020202020204" charset="0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1.png"/><Relationship Id="rId14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7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7.png"/><Relationship Id="rId4" Type="http://schemas.openxmlformats.org/officeDocument/2006/relationships/image" Target="../media/image34.pn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1483" y="-130492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7200">
                <a:latin typeface="Arial" panose="02080604020202020204" charset="0"/>
              </a:rPr>
              <a:t>Celiac Disease Triggers</a:t>
            </a:r>
            <a:endParaRPr>
              <a:latin typeface="Arial" panose="0208060402020202020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 panose="02080604020202020204" charset="0"/>
              </a:rPr>
              <a:t>Matthijs Knigge</a:t>
            </a:r>
            <a:endParaRPr>
              <a:latin typeface="Arial" panose="02080604020202020204" charset="0"/>
            </a:endParaRPr>
          </a:p>
        </p:txBody>
      </p:sp>
      <p:pic>
        <p:nvPicPr>
          <p:cNvPr id="12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-504825"/>
            <a:ext cx="8925703" cy="7999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cxnSp>
        <p:nvCxnSpPr>
          <p:cNvPr id="2" name="Straight Arrow Connector 1"/>
          <p:cNvCxnSpPr/>
          <p:nvPr/>
        </p:nvCxnSpPr>
        <p:spPr>
          <a:xfrm flipH="1">
            <a:off x="6009377" y="910266"/>
            <a:ext cx="12939" cy="4012721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676650" y="39052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98982" y="409575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3867150" y="129540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857625" y="203835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81425" y="1724025"/>
            <a:ext cx="18299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26534" y="957328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1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733425"/>
            <a:ext cx="693773" cy="694164"/>
          </a:xfrm>
          <a:prstGeom prst="rect">
            <a:avLst/>
          </a:prstGeom>
        </p:spPr>
      </p:pic>
      <p:pic>
        <p:nvPicPr>
          <p:cNvPr id="23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525" y="1095375"/>
            <a:ext cx="372424" cy="378694"/>
          </a:xfrm>
          <a:prstGeom prst="rect">
            <a:avLst/>
          </a:prstGeom>
        </p:spPr>
      </p:pic>
      <p:pic>
        <p:nvPicPr>
          <p:cNvPr id="25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75" y="1514475"/>
            <a:ext cx="693773" cy="694164"/>
          </a:xfrm>
          <a:prstGeom prst="rect">
            <a:avLst/>
          </a:prstGeom>
        </p:spPr>
      </p:pic>
      <p:pic>
        <p:nvPicPr>
          <p:cNvPr id="27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226" y="1936450"/>
            <a:ext cx="356559" cy="356559"/>
          </a:xfrm>
          <a:prstGeom prst="rect">
            <a:avLst/>
          </a:prstGeom>
        </p:spPr>
      </p:pic>
      <p:pic>
        <p:nvPicPr>
          <p:cNvPr id="29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409950" y="1905000"/>
            <a:ext cx="412750" cy="43506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426200" y="1692275"/>
            <a:ext cx="3920525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Clumping for proxy SNPs with PLINK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6429375" y="2028825"/>
            <a:ext cx="3595777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3946735" y="2208363"/>
            <a:ext cx="1690778" cy="45144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769012" y="2671105"/>
            <a:ext cx="3114133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6982" y="2336800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Second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6422187" y="2601374"/>
            <a:ext cx="3998342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45048" y="2284922"/>
            <a:ext cx="2598409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Wald-method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H="1" flipV="1">
            <a:off x="6429375" y="3114675"/>
            <a:ext cx="4602191" cy="23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36031" y="2790825"/>
            <a:ext cx="481228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Inverse-Variance Weighted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H="1" flipV="1">
            <a:off x="6429618" y="3652747"/>
            <a:ext cx="2991927" cy="1581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86525" y="3343275"/>
            <a:ext cx="292941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MR-egger method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H="1">
            <a:off x="6429789" y="4175725"/>
            <a:ext cx="2661248" cy="575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6534150" y="3850796"/>
            <a:ext cx="2662957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Cochran's Q test</a:t>
            </a:r>
            <a:endParaRPr lang="en-US" sz="1200" b="1">
              <a:latin typeface="Arial" panose="02080604020202020204" charset="0"/>
            </a:endParaRPr>
          </a:p>
        </p:txBody>
      </p:sp>
      <p:pic>
        <p:nvPicPr>
          <p:cNvPr id="20" name="Picture 34" descr="rotat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5774307" y="5029200"/>
            <a:ext cx="513271" cy="521899"/>
          </a:xfrm>
          <a:prstGeom prst="rect">
            <a:avLst/>
          </a:prstGeom>
        </p:spPr>
      </p:pic>
      <p:cxnSp>
        <p:nvCxnSpPr>
          <p:cNvPr id="43" name="Straight Arrow Connector 42"/>
          <p:cNvCxnSpPr/>
          <p:nvPr/>
        </p:nvCxnSpPr>
        <p:spPr>
          <a:xfrm flipH="1" flipV="1">
            <a:off x="6533958" y="5293743"/>
            <a:ext cx="3538266" cy="143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6400799" y="4972050"/>
            <a:ext cx="3136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Perform Bidirectional MR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6" name="Connector: Elbow 45"/>
          <p:cNvCxnSpPr/>
          <p:nvPr/>
        </p:nvCxnSpPr>
        <p:spPr>
          <a:xfrm>
            <a:off x="6581775" y="5400675"/>
            <a:ext cx="1697966" cy="526213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400925" y="5365632"/>
            <a:ext cx="2886794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Outcome becomes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Exposure becomes outcome</a:t>
            </a:r>
            <a:endParaRPr sz="1200" b="1">
              <a:latin typeface="Arial" panose="02080604020202020204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8278547" y="5921854"/>
            <a:ext cx="1841738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872691" y="4451949"/>
            <a:ext cx="1690778" cy="65560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71743" y="4429125"/>
            <a:ext cx="2711567" cy="8626"/>
          </a:xfrm>
          <a:prstGeom prst="straightConnector1">
            <a:avLst/>
          </a:prstGeom>
          <a:ln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058533" y="4103838"/>
            <a:ext cx="284869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Third core assumption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10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10" name="Picture 9" descr="bitbucket-logo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80" y="6169660"/>
            <a:ext cx="548640" cy="548640"/>
          </a:xfrm>
          <a:prstGeom prst="rect">
            <a:avLst/>
          </a:prstGeom>
        </p:spPr>
      </p:pic>
      <p:sp>
        <p:nvSpPr>
          <p:cNvPr id="12" name="TextBox 2"/>
          <p:cNvSpPr txBox="1"/>
          <p:nvPr/>
        </p:nvSpPr>
        <p:spPr>
          <a:xfrm>
            <a:off x="717550" y="6369685"/>
            <a:ext cx="7330440" cy="3048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sz="1400" b="1">
                <a:latin typeface="Arial" panose="02080604020202020204" charset="0"/>
              </a:rPr>
              <a:t>https://bitbucket.org/MatthijsKnigge/mendelianrandomization.git</a:t>
            </a:r>
            <a:endParaRPr lang="en-US" sz="14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5325" y="1447800"/>
            <a:ext cx="4874260" cy="4196080"/>
          </a:xfrm>
        </p:spPr>
        <p:txBody>
          <a:bodyPr vert="horz" lIns="91440" tIns="45720" rIns="91440" bIns="45720" rtlCol="0" anchor="t">
            <a:normAutofit lnSpcReduction="20000"/>
          </a:bodyPr>
          <a:lstStyle/>
          <a:p>
            <a:r>
              <a:rPr lang="x-none" altLang="en-US" b="1" dirty="0">
                <a:latin typeface="Arial" panose="02080604020202020204" charset="0"/>
              </a:rPr>
              <a:t>Direction: Celiac ~ Exposure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x-none" altLang="en-US" b="1" dirty="0">
                <a:latin typeface="Arial" panose="02080604020202020204" charset="0"/>
                <a:sym typeface="+mn-ea"/>
              </a:rPr>
              <a:t>Considerd FDR &lt; .05 for MR-egger | IVW</a:t>
            </a:r>
            <a:r>
              <a:rPr lang="x-none" altLang="en-US" b="1" dirty="0">
                <a:latin typeface="Arial" panose="02080604020202020204" charset="0"/>
              </a:rPr>
              <a:t> </a:t>
            </a:r>
            <a:endParaRPr lang="x-none" altLang="en-US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b="1" dirty="0">
              <a:latin typeface="Arial" panose="02080604020202020204" charset="0"/>
              <a:sym typeface="+mn-ea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1"/>
            <a:endParaRPr b="1">
              <a:latin typeface="Arial" panose="02080604020202020204" charset="0"/>
            </a:endParaRPr>
          </a:p>
          <a:p>
            <a:pPr lvl="0"/>
            <a:endParaRPr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11</a:t>
            </a:r>
            <a:endParaRPr lang="x-none" b="1">
              <a:latin typeface="Arial" panose="0208060402020202020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5596890" y="1536700"/>
            <a:ext cx="5160010" cy="419608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x-none" altLang="en-US" sz="2000" b="1" dirty="0">
                <a:latin typeface="Arial" panose="02080604020202020204" charset="0"/>
                <a:sym typeface="+mn-ea"/>
              </a:rPr>
              <a:t>Direction: Exposure ~ Celiac</a:t>
            </a:r>
            <a:endParaRPr lang="x-none" altLang="en-US" sz="2000" b="1" dirty="0">
              <a:latin typeface="Arial" panose="02080604020202020204" charset="0"/>
              <a:sym typeface="+mn-ea"/>
            </a:endParaRPr>
          </a:p>
          <a:p>
            <a:r>
              <a:rPr lang="x-none" altLang="en-US" sz="2000" b="1" dirty="0">
                <a:latin typeface="Arial" panose="02080604020202020204" charset="0"/>
                <a:sym typeface="+mn-ea"/>
              </a:rPr>
              <a:t>Considerd FDR &lt; .05 for MR-egger | IVW </a:t>
            </a:r>
            <a:endParaRPr lang="x-none" altLang="en-US" sz="2000" b="1" dirty="0">
              <a:latin typeface="Arial" panose="02080604020202020204" charset="0"/>
            </a:endParaRPr>
          </a:p>
          <a:p>
            <a:pPr marL="457200" lvl="1" indent="0">
              <a:buNone/>
            </a:pPr>
            <a:endParaRPr lang="x-none" sz="2000" b="1">
              <a:latin typeface="Arial" panose="02080604020202020204" charset="0"/>
            </a:endParaRPr>
          </a:p>
          <a:p>
            <a:pPr marL="0" lvl="0" indent="0">
              <a:buNone/>
            </a:pPr>
            <a:endParaRPr b="1">
              <a:latin typeface="Arial" panose="02080604020202020204" charset="0"/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6989445" y="31216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145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26" name="Text Box 25"/>
          <p:cNvSpPr txBox="1"/>
          <p:nvPr/>
        </p:nvSpPr>
        <p:spPr>
          <a:xfrm>
            <a:off x="8656320" y="348996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114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33" name="Text Box 32"/>
          <p:cNvSpPr txBox="1"/>
          <p:nvPr/>
        </p:nvSpPr>
        <p:spPr>
          <a:xfrm rot="5400000">
            <a:off x="2475230" y="60242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3833495" y="4579620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19</a:t>
            </a:r>
            <a:endParaRPr lang="x-none" altLang="en-US" sz="1600" b="1">
              <a:latin typeface="Arial" panose="02080604020202020204" charset="0"/>
            </a:endParaRPr>
          </a:p>
        </p:txBody>
      </p:sp>
      <p:pic>
        <p:nvPicPr>
          <p:cNvPr id="49" name="Picture 48" descr="celiac-exposur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095" y="2459990"/>
            <a:ext cx="2721610" cy="2918460"/>
          </a:xfrm>
          <a:prstGeom prst="rect">
            <a:avLst/>
          </a:prstGeom>
        </p:spPr>
      </p:pic>
      <p:sp>
        <p:nvSpPr>
          <p:cNvPr id="50" name="Text Box 49"/>
          <p:cNvSpPr txBox="1"/>
          <p:nvPr/>
        </p:nvSpPr>
        <p:spPr>
          <a:xfrm rot="5400000">
            <a:off x="3262630" y="60369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Overlap</a:t>
            </a:r>
            <a:endParaRPr lang="x-none" altLang="en-US" sz="1600" b="1">
              <a:latin typeface="Arial" panose="02080604020202020204" charset="0"/>
            </a:endParaRPr>
          </a:p>
        </p:txBody>
      </p:sp>
      <p:pic>
        <p:nvPicPr>
          <p:cNvPr id="51" name="Picture 50" descr="exposure~celiac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895" y="2487295"/>
            <a:ext cx="2721610" cy="2930525"/>
          </a:xfrm>
          <a:prstGeom prst="rect">
            <a:avLst/>
          </a:prstGeom>
        </p:spPr>
      </p:pic>
      <p:sp>
        <p:nvSpPr>
          <p:cNvPr id="24" name="Text Box 23"/>
          <p:cNvSpPr txBox="1"/>
          <p:nvPr/>
        </p:nvSpPr>
        <p:spPr>
          <a:xfrm>
            <a:off x="7887970" y="2756535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209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2" name="Text Box 51"/>
          <p:cNvSpPr txBox="1"/>
          <p:nvPr/>
        </p:nvSpPr>
        <p:spPr>
          <a:xfrm rot="5400000">
            <a:off x="7326630" y="60242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2011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3" name="Text Box 52"/>
          <p:cNvSpPr txBox="1"/>
          <p:nvPr/>
        </p:nvSpPr>
        <p:spPr>
          <a:xfrm rot="5460000">
            <a:off x="6461760" y="600519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4" name="Text Box 53"/>
          <p:cNvSpPr txBox="1"/>
          <p:nvPr/>
        </p:nvSpPr>
        <p:spPr>
          <a:xfrm rot="5400000">
            <a:off x="8114030" y="603694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Overlap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5" name="Text Box 54"/>
          <p:cNvSpPr txBox="1"/>
          <p:nvPr/>
        </p:nvSpPr>
        <p:spPr>
          <a:xfrm rot="5460000">
            <a:off x="1610360" y="6017895"/>
            <a:ext cx="171894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Celiac 2010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6" name="Text Box 55"/>
          <p:cNvSpPr txBox="1"/>
          <p:nvPr/>
        </p:nvSpPr>
        <p:spPr>
          <a:xfrm>
            <a:off x="2961005" y="2880995"/>
            <a:ext cx="624840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185</a:t>
            </a:r>
            <a:endParaRPr lang="x-none" altLang="en-US" sz="1600" b="1">
              <a:latin typeface="Arial" panose="02080604020202020204" charset="0"/>
            </a:endParaRPr>
          </a:p>
        </p:txBody>
      </p:sp>
      <p:sp>
        <p:nvSpPr>
          <p:cNvPr id="57" name="Text Box 56"/>
          <p:cNvSpPr txBox="1"/>
          <p:nvPr/>
        </p:nvSpPr>
        <p:spPr>
          <a:xfrm>
            <a:off x="2180590" y="4490720"/>
            <a:ext cx="51117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en-US" sz="1600" b="1">
                <a:latin typeface="Arial" panose="02080604020202020204" charset="0"/>
              </a:rPr>
              <a:t>32</a:t>
            </a:r>
            <a:endParaRPr lang="x-none" altLang="en-US" sz="1600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698881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altLang="en-US" b="1" dirty="0">
                <a:latin typeface="Arial" panose="02080604020202020204" charset="0"/>
              </a:rPr>
              <a:t>185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12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1.455825e-24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6.978655e-01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2.467783e-20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6.982018e-01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45720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1.698417e-11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6.096369e-01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2.142757e-10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5.890897e-02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3.229960e-10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7.074762e-01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5.768434e-10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4.884381e-08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9.457623e-10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9.280580e-01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1.914990e-09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6.584747e-01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4.433270e-09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4.835657e-06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7.589489e-09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3.143014e-01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72269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209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13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3.575738e-66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9.174225e-01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8.414018e-60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3.193874e-01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2.033008e-51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4.996859e-01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7.136551e-50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6.925841e-01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2.826052e-45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8.576514e-01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5.173730e-38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9.888424e-01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Ease of skin tanning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4.506061e-36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6.760805e-15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8.730661e-36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2.770322e-01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3.094949e-34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5.491841e-01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1.727432e-33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5.923195e-01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48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6586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065" y="1447800"/>
            <a:ext cx="8331835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 ~ Exposure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en-US" b="1" dirty="0">
                <a:latin typeface="Arial" panose="02080604020202020204" charset="0"/>
              </a:rPr>
              <a:t>3</a:t>
            </a:r>
            <a:r>
              <a:rPr lang="x-none" altLang="en-US" b="1" dirty="0">
                <a:latin typeface="Arial" panose="02080604020202020204" charset="0"/>
              </a:rPr>
              <a:t>2</a:t>
            </a:r>
            <a:r>
              <a:rPr lang="en-US" b="1" dirty="0">
                <a:latin typeface="Arial" panose="02080604020202020204" charset="0"/>
              </a:rPr>
              <a:t> 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14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4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8.154147e-21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6.682035e-01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7.131549e-19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5.441627e-01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7.092205e-05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9.985827e-01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42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5.904139e-04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7.836626e-01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27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6.324192e-04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9.985827e-01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Coronary artery disease mi additive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2.032062e-03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9.869497e-01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15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2.816389e-03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9.985827e-01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eosinophils+basophils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9.680962e-03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  <a:p>
                      <a:pPr lvl="0" algn="l">
                        <a:buNone/>
                      </a:pP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6.728569e-01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161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1.797706e-02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7.925704e-01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166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1.558333e-01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2.015023e-03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198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Preliminary results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430" y="1447800"/>
            <a:ext cx="8045450" cy="41960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Exposure ~ </a:t>
            </a:r>
            <a:r>
              <a:rPr lang="en-US" b="1" dirty="0">
                <a:latin typeface="Arial" panose="02080604020202020204" charset="0"/>
              </a:rPr>
              <a:t>Celiac 2010, Patrick Dubois et </a:t>
            </a:r>
            <a:r>
              <a:rPr lang="x-none" altLang="en-US" b="1" dirty="0">
                <a:latin typeface="Arial" panose="02080604020202020204" charset="0"/>
              </a:rPr>
              <a:t>a</a:t>
            </a:r>
            <a:r>
              <a:rPr lang="en-US" b="1" dirty="0">
                <a:latin typeface="Arial" panose="02080604020202020204" charset="0"/>
              </a:rPr>
              <a:t>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endParaRPr lang="x-none" altLang="en-US" b="1" dirty="0">
              <a:latin typeface="Arial" panose="02080604020202020204" charset="0"/>
            </a:endParaRPr>
          </a:p>
          <a:p>
            <a:pPr lvl="1"/>
            <a:r>
              <a:rPr lang="x-none" b="1" dirty="0">
                <a:latin typeface="Arial" panose="02080604020202020204" charset="0"/>
              </a:rPr>
              <a:t>145 </a:t>
            </a:r>
            <a:r>
              <a:rPr lang="en-US" b="1" dirty="0">
                <a:latin typeface="Arial" panose="02080604020202020204" charset="0"/>
              </a:rPr>
              <a:t>significant potential exposures 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Top 10</a:t>
            </a:r>
            <a:endParaRPr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2573547" y="2300377"/>
          <a:ext cx="9153525" cy="43129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4524375"/>
                <a:gridCol w="1676400"/>
                <a:gridCol w="1819274"/>
                <a:gridCol w="1133473"/>
              </a:tblGrid>
              <a:tr h="4572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IVW 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Egger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nSNP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 Intestinal malabsorption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5.812490e-63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0.3689493413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4.181290e-51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thyroid problem (not cancer)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2.466238e-42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0.0976389945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9.184329e-40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0.0001414908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1.092300e-26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0.0004678592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E03 Other hypothyroidism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2.466970e-23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E00-E07 Disorders of thyroid gland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2.754765e-20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0.6321703636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Eosinophill percentage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1.102760e-17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0.0011727342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K90-K93 Other diseases of the digestive system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2.370714e-17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0.9673294238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3.222523e-16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0.6983328248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x-none" alt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10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15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71600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16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256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17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256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2011, Gosia </a:t>
            </a:r>
            <a:r>
              <a:rPr lang="en-US" b="1" dirty="0" err="1">
                <a:latin typeface="Arial" panose="02080604020202020204" charset="0"/>
              </a:rPr>
              <a:t>Trynka</a:t>
            </a:r>
            <a:r>
              <a:rPr lang="en-US" b="1" dirty="0">
                <a:latin typeface="Arial" panose="02080604020202020204" charset="0"/>
              </a:rPr>
              <a:t>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18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6" name="Picture 5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19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build37_172275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72528" y="-1308339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3" y="219075"/>
            <a:ext cx="9906000" cy="1476375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Overview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sp>
        <p:nvSpPr>
          <p:cNvPr id="5" name="Content Placeholder 2"/>
          <p:cNvSpPr txBox="1"/>
          <p:nvPr/>
        </p:nvSpPr>
        <p:spPr>
          <a:xfrm>
            <a:off x="646111" y="1853857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>
                <a:latin typeface="Arial" panose="02080604020202020204" charset="0"/>
              </a:rPr>
              <a:t>Project goal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Mendelian Randomization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Methods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Data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Pipeline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Preliminary results</a:t>
            </a:r>
            <a:endParaRPr lang="en-US" sz="2400" b="1">
              <a:latin typeface="Arial" panose="02080604020202020204" charset="0"/>
            </a:endParaRPr>
          </a:p>
          <a:p>
            <a:r>
              <a:rPr lang="en-US" sz="2400" b="1">
                <a:latin typeface="Arial" panose="02080604020202020204" charset="0"/>
              </a:rPr>
              <a:t>Future steps</a:t>
            </a:r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3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b="1">
                <a:latin typeface="Arial" panose="02080604020202020204" charset="0"/>
              </a:rPr>
              <a:t>2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20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_p_build37_172378_201612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EBEBEB"/>
                </a:solidFill>
                <a:latin typeface="Arial" panose="02080604020202020204" charset="0"/>
                <a:sym typeface="+mn-ea"/>
              </a:rPr>
              <a:t>Preliminary results Bidirectional MR</a:t>
            </a:r>
            <a:endParaRPr lang="en-US" sz="2800" b="1" dirty="0">
              <a:solidFill>
                <a:srgbClr val="EBEBEB"/>
              </a:solidFill>
              <a:latin typeface="Arial" panose="02080604020202020204" charset="0"/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663" y="125730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latin typeface="Arial" panose="02080604020202020204" charset="0"/>
              </a:rPr>
              <a:t>Celiac 2010, Patrick Dubois et al</a:t>
            </a:r>
            <a:r>
              <a:rPr lang="x-none" altLang="en-US" b="1" dirty="0">
                <a:latin typeface="Arial" panose="02080604020202020204" charset="0"/>
              </a:rPr>
              <a:t>.</a:t>
            </a:r>
            <a:r>
              <a:rPr lang="en-US" b="1" dirty="0">
                <a:latin typeface="Arial" panose="02080604020202020204" charset="0"/>
              </a:rPr>
              <a:t> </a:t>
            </a:r>
            <a:endParaRPr lang="en-US" b="1" dirty="0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21</a:t>
            </a:r>
            <a:endParaRPr lang="x-none" b="1">
              <a:latin typeface="Arial" panose="02080604020202020204" charset="0"/>
            </a:endParaRPr>
          </a:p>
        </p:txBody>
      </p:sp>
      <p:pic>
        <p:nvPicPr>
          <p:cNvPr id="5" name="Picture 4" descr="Eosinophill coun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638300"/>
            <a:ext cx="100584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2011, Gosia </a:t>
            </a:r>
            <a:r>
              <a:rPr lang="en-US" sz="1800" b="1" dirty="0" err="1">
                <a:latin typeface="Arial" panose="02080604020202020204" charset="0"/>
                <a:sym typeface="+mn-ea"/>
              </a:rPr>
              <a:t>Trynka</a:t>
            </a:r>
            <a:r>
              <a:rPr lang="en-US" sz="1800" b="1" dirty="0">
                <a:latin typeface="Arial" panose="02080604020202020204" charset="0"/>
                <a:sym typeface="+mn-ea"/>
              </a:rPr>
              <a:t>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22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 1 Diabetes</a:t>
                      </a:r>
                      <a:endParaRPr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Inflammatory Bowel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plateletcrit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plateletcrit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IL18RAP</a:t>
                      </a:r>
                      <a:endParaRPr lang="x-none" alt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higher level of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IL18RAP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lymphocytes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higher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lymphocytes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level of platelet count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Packed cell volume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lever of packed cell volume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en-US" b="1" dirty="0">
                <a:solidFill>
                  <a:srgbClr val="EBEBEB"/>
                </a:solidFill>
                <a:latin typeface="Arial" panose="02080604020202020204" charset="0"/>
              </a:rPr>
              <a:t>Conclusions </a:t>
            </a:r>
            <a:endParaRPr lang="x-none" alt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2061" y="1341120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 dirty="0">
                <a:latin typeface="Arial" panose="02080604020202020204" charset="0"/>
                <a:sym typeface="+mn-ea"/>
              </a:rPr>
              <a:t>Celiac 2010, Patrick Dubois et 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a</a:t>
            </a:r>
            <a:r>
              <a:rPr lang="en-US" sz="1800" b="1" dirty="0">
                <a:latin typeface="Arial" panose="02080604020202020204" charset="0"/>
                <a:sym typeface="+mn-ea"/>
              </a:rPr>
              <a:t>l</a:t>
            </a:r>
            <a:r>
              <a:rPr lang="x-none" altLang="en-US" sz="1800" b="1" dirty="0">
                <a:latin typeface="Arial" panose="02080604020202020204" charset="0"/>
                <a:sym typeface="+mn-ea"/>
              </a:rPr>
              <a:t>. ~ Exposure</a:t>
            </a:r>
            <a:endParaRPr lang="x-none" sz="1800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23</a:t>
            </a:r>
            <a:endParaRPr lang="x-none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555625" y="1942465"/>
          <a:ext cx="11144885" cy="403606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3218180"/>
                <a:gridCol w="7926705"/>
              </a:tblGrid>
              <a:tr h="327660"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Phenotype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Conslusion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T1D_meta_2015_25751624_hg19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Type1 Diabetes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Type 1 Diabetes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Inflammatory Bowel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Inflammatory Bowel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Ulcerative colitis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Ulcerative colitis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Primary biliary cirrhosis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Primary biliary cirrhosis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Coronary artery disease mi additive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lower risk for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Coronary artery disease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Crohns disease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lower risk for Crohns Disease protects for Celiac Disease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eosinophils+basophils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Seemingly a 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eosinophils+basophils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 but this is driven by outliers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</a:t>
                      </a:r>
                      <a:endParaRPr lang="en-US" sz="1200" b="1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Seemingly a 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eosinophils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 but this is driven by outliers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en-US" sz="12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platelet count</a:t>
                      </a:r>
                      <a:endParaRPr lang="en-US" sz="12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 algn="l">
                        <a:buNone/>
                      </a:pP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Seemingly a lower level of </a:t>
                      </a:r>
                      <a:r>
                        <a:rPr 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platelet count </a:t>
                      </a:r>
                      <a:r>
                        <a:rPr lang="x-none" altLang="en-US" sz="1400" b="1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  <a:sym typeface="+mn-ea"/>
                        </a:rPr>
                        <a:t>protects for Celiac Disease but this is driven by outliers</a:t>
                      </a:r>
                      <a:endParaRPr lang="x-none" alt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EBEBEB"/>
                </a:solidFill>
                <a:latin typeface="Arial" panose="02080604020202020204" charset="0"/>
              </a:rPr>
              <a:t>Future steps</a:t>
            </a:r>
            <a:endParaRPr lang="en-US" b="1" dirty="0">
              <a:solidFill>
                <a:srgbClr val="EBEBEB"/>
              </a:solidFill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921" y="1801495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 altLang="en-US" b="1" dirty="0">
                <a:latin typeface="Arial" panose="02080604020202020204" charset="0"/>
              </a:rPr>
              <a:t>Use PreventCD cohort to validate by predicting causal or protective factors identified</a:t>
            </a:r>
            <a:endParaRPr lang="x-none" alt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Pathway analysis on SNPs in significant hits</a:t>
            </a:r>
            <a:endParaRPr lang="en-US" b="1" dirty="0">
              <a:latin typeface="Arial" panose="02080604020202020204" charset="0"/>
            </a:endParaRPr>
          </a:p>
          <a:p>
            <a:r>
              <a:rPr lang="en-US" b="1" dirty="0">
                <a:latin typeface="Arial" panose="02080604020202020204" charset="0"/>
              </a:rPr>
              <a:t>Network Mendelian Randomization</a:t>
            </a:r>
            <a:endParaRPr lang="en-US" b="1" dirty="0">
              <a:latin typeface="Arial" panose="02080604020202020204" charset="0"/>
            </a:endParaRPr>
          </a:p>
          <a:p>
            <a:endParaRPr lang="x-none" b="1">
              <a:latin typeface="Arial" panose="0208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24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5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2" y="-1394413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Project Goal</a:t>
            </a:r>
            <a:endParaRPr b="1">
              <a:latin typeface="Arial" panose="0208060402020202020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1" y="1853857"/>
            <a:ext cx="8946541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latin typeface="Arial" panose="02080604020202020204" charset="0"/>
              </a:rPr>
              <a:t>Inspect &gt; </a:t>
            </a:r>
            <a:r>
              <a:rPr lang="x-none" altLang="en-US" sz="2400" b="1">
                <a:latin typeface="Arial" panose="02080604020202020204" charset="0"/>
              </a:rPr>
              <a:t>8</a:t>
            </a:r>
            <a:r>
              <a:rPr lang="en-US" sz="2400" b="1">
                <a:latin typeface="Arial" panose="02080604020202020204" charset="0"/>
              </a:rPr>
              <a:t>0.000 clinical parameters </a:t>
            </a:r>
            <a:r>
              <a:rPr lang="x-none" altLang="en-US" sz="2400" b="1">
                <a:latin typeface="Arial" panose="02080604020202020204" charset="0"/>
              </a:rPr>
              <a:t>and molecular mechanisms </a:t>
            </a:r>
            <a:r>
              <a:rPr lang="en-US" sz="2400" b="1">
                <a:latin typeface="Arial" panose="02080604020202020204" charset="0"/>
              </a:rPr>
              <a:t>to;</a:t>
            </a:r>
            <a:endParaRPr 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Identification of factors that cause or protect against Celiac Disease</a:t>
            </a:r>
            <a:endParaRPr lang="x-none" altLang="en-US" sz="2400" b="1">
              <a:latin typeface="Arial" panose="02080604020202020204" charset="0"/>
            </a:endParaRPr>
          </a:p>
          <a:p>
            <a:pPr lvl="1"/>
            <a:r>
              <a:rPr lang="x-none" altLang="en-US" sz="2400" b="1">
                <a:latin typeface="Arial" panose="02080604020202020204" charset="0"/>
              </a:rPr>
              <a:t>Quantify the impact of causal or protective factors</a:t>
            </a:r>
            <a:endParaRPr lang="x-none" alt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  <a:p>
            <a:endParaRPr lang="en-US" sz="2400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3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0" y="421640"/>
            <a:ext cx="4860925" cy="1400175"/>
          </a:xfrm>
        </p:spPr>
        <p:txBody>
          <a:bodyPr/>
          <a:lstStyle/>
          <a:p>
            <a:r>
              <a:rPr lang="en-US" sz="2800" b="1">
                <a:latin typeface="Arial" panose="02080604020202020204" charset="0"/>
              </a:rPr>
              <a:t>Mendelian Randomization (MR)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8" name="Picture 8" descr="Gregor_Mendel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547" y="1952625"/>
            <a:ext cx="5049267" cy="6851350"/>
          </a:xfrm>
          <a:prstGeom prst="rect">
            <a:avLst/>
          </a:prstGeom>
        </p:spPr>
      </p:pic>
      <p:pic>
        <p:nvPicPr>
          <p:cNvPr id="2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485900"/>
            <a:ext cx="479246" cy="479246"/>
          </a:xfrm>
          <a:prstGeom prst="rect">
            <a:avLst/>
          </a:prstGeom>
        </p:spPr>
      </p:pic>
      <p:sp>
        <p:nvSpPr>
          <p:cNvPr id="30" name="Title 1"/>
          <p:cNvSpPr txBox="1"/>
          <p:nvPr/>
        </p:nvSpPr>
        <p:spPr>
          <a:xfrm>
            <a:off x="554990" y="410210"/>
            <a:ext cx="5348605" cy="14001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b="1">
                <a:latin typeface="Arial" panose="02080604020202020204" charset="0"/>
              </a:rPr>
              <a:t>Randomized Controlled Trials (RCT)</a:t>
            </a:r>
            <a:endParaRPr lang="en-US" sz="2800" b="1">
              <a:latin typeface="Arial" panose="02080604020202020204" charset="0"/>
            </a:endParaRPr>
          </a:p>
        </p:txBody>
      </p:sp>
      <p:pic>
        <p:nvPicPr>
          <p:cNvPr id="31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2675" y="1485900"/>
            <a:ext cx="471294" cy="473286"/>
          </a:xfrm>
          <a:prstGeom prst="rect">
            <a:avLst/>
          </a:prstGeom>
        </p:spPr>
      </p:pic>
      <p:pic>
        <p:nvPicPr>
          <p:cNvPr id="4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1647825"/>
            <a:ext cx="471294" cy="473286"/>
          </a:xfrm>
          <a:prstGeom prst="rect">
            <a:avLst/>
          </a:prstGeom>
        </p:spPr>
      </p:pic>
      <p:pic>
        <p:nvPicPr>
          <p:cNvPr id="4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925" y="1724025"/>
            <a:ext cx="471294" cy="473286"/>
          </a:xfrm>
          <a:prstGeom prst="rect">
            <a:avLst/>
          </a:prstGeom>
        </p:spPr>
      </p:pic>
      <p:pic>
        <p:nvPicPr>
          <p:cNvPr id="50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1619250"/>
            <a:ext cx="479246" cy="479246"/>
          </a:xfrm>
          <a:prstGeom prst="rect">
            <a:avLst/>
          </a:prstGeom>
        </p:spPr>
      </p:pic>
      <p:pic>
        <p:nvPicPr>
          <p:cNvPr id="51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4625" y="1724025"/>
            <a:ext cx="479246" cy="479246"/>
          </a:xfrm>
          <a:prstGeom prst="rect">
            <a:avLst/>
          </a:prstGeom>
        </p:spPr>
      </p:pic>
      <p:pic>
        <p:nvPicPr>
          <p:cNvPr id="52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524125" y="2333625"/>
            <a:ext cx="608163" cy="60816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933270" y="1647825"/>
            <a:ext cx="120482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55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025" y="2933700"/>
            <a:ext cx="479246" cy="479246"/>
          </a:xfrm>
          <a:prstGeom prst="rect">
            <a:avLst/>
          </a:prstGeom>
        </p:spPr>
      </p:pic>
      <p:pic>
        <p:nvPicPr>
          <p:cNvPr id="56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00" y="3076575"/>
            <a:ext cx="479246" cy="479246"/>
          </a:xfrm>
          <a:prstGeom prst="rect">
            <a:avLst/>
          </a:prstGeom>
        </p:spPr>
      </p:pic>
      <p:pic>
        <p:nvPicPr>
          <p:cNvPr id="57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933700"/>
            <a:ext cx="479246" cy="479246"/>
          </a:xfrm>
          <a:prstGeom prst="rect">
            <a:avLst/>
          </a:prstGeom>
        </p:spPr>
      </p:pic>
      <p:pic>
        <p:nvPicPr>
          <p:cNvPr id="58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3133725"/>
            <a:ext cx="471294" cy="473286"/>
          </a:xfrm>
          <a:prstGeom prst="rect">
            <a:avLst/>
          </a:prstGeom>
        </p:spPr>
      </p:pic>
      <p:pic>
        <p:nvPicPr>
          <p:cNvPr id="59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450" y="3028950"/>
            <a:ext cx="471294" cy="473286"/>
          </a:xfrm>
          <a:prstGeom prst="rect">
            <a:avLst/>
          </a:prstGeom>
        </p:spPr>
      </p:pic>
      <p:pic>
        <p:nvPicPr>
          <p:cNvPr id="60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3171825"/>
            <a:ext cx="471294" cy="473286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134485" y="3134360"/>
            <a:ext cx="123507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Control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76275" y="3133725"/>
            <a:ext cx="953219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Case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5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025" y="2781300"/>
            <a:ext cx="306268" cy="299919"/>
          </a:xfrm>
          <a:prstGeom prst="rect">
            <a:avLst/>
          </a:prstGeom>
        </p:spPr>
      </p:pic>
      <p:pic>
        <p:nvPicPr>
          <p:cNvPr id="67" name="Picture 65" descr="pill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375" y="2790825"/>
            <a:ext cx="306268" cy="299919"/>
          </a:xfrm>
          <a:prstGeom prst="rect">
            <a:avLst/>
          </a:prstGeom>
        </p:spPr>
      </p:pic>
      <p:pic>
        <p:nvPicPr>
          <p:cNvPr id="68" name="Picture 68" descr="clos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4581525" y="2857500"/>
            <a:ext cx="276645" cy="285961"/>
          </a:xfrm>
          <a:prstGeom prst="rect">
            <a:avLst/>
          </a:prstGeom>
        </p:spPr>
      </p:pic>
      <p:pic>
        <p:nvPicPr>
          <p:cNvPr id="3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3800475"/>
            <a:ext cx="479978" cy="478886"/>
          </a:xfrm>
          <a:prstGeom prst="rect">
            <a:avLst/>
          </a:prstGeom>
        </p:spPr>
      </p:pic>
      <p:pic>
        <p:nvPicPr>
          <p:cNvPr id="2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9000" y="3800475"/>
            <a:ext cx="479978" cy="478886"/>
          </a:xfrm>
          <a:prstGeom prst="rect">
            <a:avLst/>
          </a:prstGeom>
        </p:spPr>
      </p:pic>
      <p:pic>
        <p:nvPicPr>
          <p:cNvPr id="28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4438650"/>
            <a:ext cx="479246" cy="479246"/>
          </a:xfrm>
          <a:prstGeom prst="rect">
            <a:avLst/>
          </a:prstGeom>
        </p:spPr>
      </p:pic>
      <p:pic>
        <p:nvPicPr>
          <p:cNvPr id="29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4581525"/>
            <a:ext cx="479246" cy="479246"/>
          </a:xfrm>
          <a:prstGeom prst="rect">
            <a:avLst/>
          </a:prstGeom>
        </p:spPr>
      </p:pic>
      <p:pic>
        <p:nvPicPr>
          <p:cNvPr id="32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3525" y="4638675"/>
            <a:ext cx="471294" cy="473286"/>
          </a:xfrm>
          <a:prstGeom prst="rect">
            <a:avLst/>
          </a:prstGeom>
        </p:spPr>
      </p:pic>
      <p:pic>
        <p:nvPicPr>
          <p:cNvPr id="33" name="Picture 16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448175"/>
            <a:ext cx="479246" cy="479246"/>
          </a:xfrm>
          <a:prstGeom prst="rect">
            <a:avLst/>
          </a:prstGeom>
        </p:spPr>
      </p:pic>
      <p:pic>
        <p:nvPicPr>
          <p:cNvPr id="34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543425"/>
            <a:ext cx="471294" cy="473286"/>
          </a:xfrm>
          <a:prstGeom prst="rect">
            <a:avLst/>
          </a:prstGeom>
        </p:spPr>
      </p:pic>
      <p:pic>
        <p:nvPicPr>
          <p:cNvPr id="35" name="Picture 14" descr="gir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7075" y="4686300"/>
            <a:ext cx="471294" cy="473286"/>
          </a:xfrm>
          <a:prstGeom prst="rect">
            <a:avLst/>
          </a:prstGeom>
        </p:spPr>
      </p:pic>
      <p:pic>
        <p:nvPicPr>
          <p:cNvPr id="5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1971675" y="4448175"/>
            <a:ext cx="276584" cy="284522"/>
          </a:xfrm>
          <a:prstGeom prst="rect">
            <a:avLst/>
          </a:prstGeom>
        </p:spPr>
      </p:pic>
      <p:pic>
        <p:nvPicPr>
          <p:cNvPr id="36" name="Picture 5" descr="data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H="1">
            <a:off x="3819525" y="4438650"/>
            <a:ext cx="276584" cy="284522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4107815" y="1707515"/>
            <a:ext cx="391477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assignment of subjects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4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685925" y="5295900"/>
            <a:ext cx="479978" cy="478886"/>
          </a:xfrm>
          <a:prstGeom prst="rect">
            <a:avLst/>
          </a:prstGeom>
        </p:spPr>
      </p:pic>
      <p:pic>
        <p:nvPicPr>
          <p:cNvPr id="45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3427203" y="5295899"/>
            <a:ext cx="479978" cy="478886"/>
          </a:xfrm>
          <a:prstGeom prst="rect">
            <a:avLst/>
          </a:prstGeom>
        </p:spPr>
      </p:pic>
      <p:pic>
        <p:nvPicPr>
          <p:cNvPr id="1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92472" y="5953125"/>
            <a:ext cx="672861" cy="672861"/>
          </a:xfrm>
          <a:prstGeom prst="rect">
            <a:avLst/>
          </a:prstGeom>
        </p:spPr>
      </p:pic>
      <p:pic>
        <p:nvPicPr>
          <p:cNvPr id="53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3750" y="5953124"/>
            <a:ext cx="672861" cy="672861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5348605" y="5898515"/>
            <a:ext cx="144081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60000">
            <a:off x="9189650" y="1708749"/>
            <a:ext cx="521710" cy="521710"/>
          </a:xfrm>
          <a:prstGeom prst="rect">
            <a:avLst/>
          </a:prstGeom>
        </p:spPr>
      </p:pic>
      <p:pic>
        <p:nvPicPr>
          <p:cNvPr id="46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4260000">
            <a:off x="8982075" y="1581150"/>
            <a:ext cx="521710" cy="521710"/>
          </a:xfrm>
          <a:prstGeom prst="rect">
            <a:avLst/>
          </a:prstGeom>
        </p:spPr>
      </p:pic>
      <p:pic>
        <p:nvPicPr>
          <p:cNvPr id="47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21000000">
            <a:off x="8658225" y="1495425"/>
            <a:ext cx="521710" cy="521710"/>
          </a:xfrm>
          <a:prstGeom prst="rect">
            <a:avLst/>
          </a:prstGeom>
        </p:spPr>
      </p:pic>
      <p:pic>
        <p:nvPicPr>
          <p:cNvPr id="64" name="Picture 5" descr="dna_vector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6420000">
            <a:off x="8601075" y="1685925"/>
            <a:ext cx="521710" cy="52171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9872393" y="1689519"/>
            <a:ext cx="1204823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Sample 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69" name="Picture 52" descr="shuffl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8833270" y="2275397"/>
            <a:ext cx="608163" cy="608163"/>
          </a:xfrm>
          <a:prstGeom prst="rect">
            <a:avLst/>
          </a:prstGeom>
        </p:spPr>
      </p:pic>
      <p:pic>
        <p:nvPicPr>
          <p:cNvPr id="9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2580000">
            <a:off x="8013761" y="2839708"/>
            <a:ext cx="644243" cy="644243"/>
          </a:xfrm>
          <a:prstGeom prst="rect">
            <a:avLst/>
          </a:prstGeom>
        </p:spPr>
      </p:pic>
      <p:pic>
        <p:nvPicPr>
          <p:cNvPr id="1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2940000">
            <a:off x="9610725" y="2943225"/>
            <a:ext cx="704486" cy="704486"/>
          </a:xfrm>
          <a:prstGeom prst="rect">
            <a:avLst/>
          </a:prstGeom>
        </p:spPr>
      </p:pic>
      <p:pic>
        <p:nvPicPr>
          <p:cNvPr id="70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20000">
            <a:off x="9915525" y="2809875"/>
            <a:ext cx="704486" cy="704486"/>
          </a:xfrm>
          <a:prstGeom prst="rect">
            <a:avLst/>
          </a:prstGeom>
        </p:spPr>
      </p:pic>
      <p:pic>
        <p:nvPicPr>
          <p:cNvPr id="71" name="Picture 11" descr="dna_vector_left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2660000">
            <a:off x="9410700" y="2581275"/>
            <a:ext cx="704486" cy="704486"/>
          </a:xfrm>
          <a:prstGeom prst="rect">
            <a:avLst/>
          </a:prstGeom>
        </p:spPr>
      </p:pic>
      <p:pic>
        <p:nvPicPr>
          <p:cNvPr id="72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6900000">
            <a:off x="7896225" y="2943225"/>
            <a:ext cx="644243" cy="644243"/>
          </a:xfrm>
          <a:prstGeom prst="rect">
            <a:avLst/>
          </a:prstGeom>
        </p:spPr>
      </p:pic>
      <p:pic>
        <p:nvPicPr>
          <p:cNvPr id="73" name="Picture 9" descr="dna_vector_right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13920000">
            <a:off x="7838715" y="2762071"/>
            <a:ext cx="644243" cy="644243"/>
          </a:xfrm>
          <a:prstGeom prst="rect">
            <a:avLst/>
          </a:prstGeom>
        </p:spPr>
      </p:pic>
      <p:sp>
        <p:nvSpPr>
          <p:cNvPr id="74" name="TextBox 73"/>
          <p:cNvSpPr txBox="1"/>
          <p:nvPr/>
        </p:nvSpPr>
        <p:spPr>
          <a:xfrm>
            <a:off x="6253480" y="3086735"/>
            <a:ext cx="1482725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0458450" y="3115310"/>
            <a:ext cx="1493520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Genotype </a:t>
            </a:r>
            <a:endParaRPr lang="en-US" b="1">
              <a:latin typeface="Arial" panose="02080604020202020204" charset="0"/>
            </a:endParaRPr>
          </a:p>
          <a:p>
            <a:pPr algn="ctr"/>
            <a:r>
              <a:rPr lang="en-US" b="1">
                <a:latin typeface="Arial" panose="02080604020202020204" charset="0"/>
              </a:rPr>
              <a:t>aa</a:t>
            </a:r>
            <a:endParaRPr b="1">
              <a:latin typeface="Arial" panose="02080604020202020204" charset="0"/>
            </a:endParaRPr>
          </a:p>
        </p:txBody>
      </p:sp>
      <p:pic>
        <p:nvPicPr>
          <p:cNvPr id="7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77175" y="3781425"/>
            <a:ext cx="479978" cy="478886"/>
          </a:xfrm>
          <a:prstGeom prst="rect">
            <a:avLst/>
          </a:prstGeom>
        </p:spPr>
      </p:pic>
      <p:pic>
        <p:nvPicPr>
          <p:cNvPr id="78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53600" y="3762375"/>
            <a:ext cx="479978" cy="478886"/>
          </a:xfrm>
          <a:prstGeom prst="rect">
            <a:avLst/>
          </a:prstGeom>
        </p:spPr>
      </p:pic>
      <p:sp>
        <p:nvSpPr>
          <p:cNvPr id="80" name="TextBox 79"/>
          <p:cNvSpPr txBox="1"/>
          <p:nvPr/>
        </p:nvSpPr>
        <p:spPr>
          <a:xfrm>
            <a:off x="4114800" y="2266950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Random allocation of alleles</a:t>
            </a:r>
            <a:endParaRPr lang="en-US" b="1">
              <a:latin typeface="Arial" panose="0208060402020202020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162425" y="2314575"/>
            <a:ext cx="3610153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5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7650" y="4572000"/>
            <a:ext cx="507521" cy="507521"/>
          </a:xfrm>
          <a:prstGeom prst="rect">
            <a:avLst/>
          </a:prstGeom>
        </p:spPr>
      </p:pic>
      <p:pic>
        <p:nvPicPr>
          <p:cNvPr id="82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7620000">
            <a:off x="7777613" y="4336751"/>
            <a:ext cx="507521" cy="507521"/>
          </a:xfrm>
          <a:prstGeom prst="rect">
            <a:avLst/>
          </a:prstGeom>
        </p:spPr>
      </p:pic>
      <p:pic>
        <p:nvPicPr>
          <p:cNvPr id="83" name="Picture 15" descr="atoms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5060000">
            <a:off x="8258175" y="4333875"/>
            <a:ext cx="507521" cy="507521"/>
          </a:xfrm>
          <a:prstGeom prst="rect">
            <a:avLst/>
          </a:prstGeom>
        </p:spPr>
      </p:pic>
      <p:pic>
        <p:nvPicPr>
          <p:cNvPr id="17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05950" y="4257675"/>
            <a:ext cx="622540" cy="622540"/>
          </a:xfrm>
          <a:prstGeom prst="rect">
            <a:avLst/>
          </a:prstGeom>
        </p:spPr>
      </p:pic>
      <p:pic>
        <p:nvPicPr>
          <p:cNvPr id="84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9660000">
            <a:off x="9753600" y="4505325"/>
            <a:ext cx="622540" cy="622540"/>
          </a:xfrm>
          <a:prstGeom prst="rect">
            <a:avLst/>
          </a:prstGeom>
        </p:spPr>
      </p:pic>
      <p:pic>
        <p:nvPicPr>
          <p:cNvPr id="85" name="Picture 17" descr="atoms (1)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5840000">
            <a:off x="10029825" y="4200525"/>
            <a:ext cx="622540" cy="622540"/>
          </a:xfrm>
          <a:prstGeom prst="rect">
            <a:avLst/>
          </a:prstGeom>
        </p:spPr>
      </p:pic>
      <p:pic>
        <p:nvPicPr>
          <p:cNvPr id="86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886700" y="5267325"/>
            <a:ext cx="479978" cy="478886"/>
          </a:xfrm>
          <a:prstGeom prst="rect">
            <a:avLst/>
          </a:prstGeom>
        </p:spPr>
      </p:pic>
      <p:pic>
        <p:nvPicPr>
          <p:cNvPr id="87" name="Picture 3" descr="right-arrow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9763125" y="5305425"/>
            <a:ext cx="479978" cy="478886"/>
          </a:xfrm>
          <a:prstGeom prst="rect">
            <a:avLst/>
          </a:prstGeom>
        </p:spPr>
      </p:pic>
      <p:pic>
        <p:nvPicPr>
          <p:cNvPr id="88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00975" y="5934075"/>
            <a:ext cx="672861" cy="672861"/>
          </a:xfrm>
          <a:prstGeom prst="rect">
            <a:avLst/>
          </a:prstGeom>
        </p:spPr>
      </p:pic>
      <p:pic>
        <p:nvPicPr>
          <p:cNvPr id="89" name="Picture 13" descr="cardiogram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7875" y="5924550"/>
            <a:ext cx="672861" cy="672861"/>
          </a:xfrm>
          <a:prstGeom prst="rect">
            <a:avLst/>
          </a:prstGeom>
        </p:spPr>
      </p:pic>
      <p:cxnSp>
        <p:nvCxnSpPr>
          <p:cNvPr id="90" name="Straight Arrow Connector 89"/>
          <p:cNvCxnSpPr/>
          <p:nvPr/>
        </p:nvCxnSpPr>
        <p:spPr>
          <a:xfrm>
            <a:off x="4747404" y="6283803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4715953" y="4607584"/>
            <a:ext cx="2510287" cy="143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4095750" y="4257675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Target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4114800" y="4593746"/>
            <a:ext cx="3777950" cy="379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Protein effects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6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4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50320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407" y="-1409700"/>
            <a:ext cx="14403360" cy="81384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b="1">
                <a:latin typeface="Arial" panose="02080604020202020204" charset="0"/>
              </a:rPr>
              <a:t>Mendelian</a:t>
            </a:r>
            <a:r>
              <a:rPr lang="en-US" b="1">
                <a:solidFill>
                  <a:srgbClr val="EBEBEB"/>
                </a:solidFill>
                <a:latin typeface="Arial" panose="02080604020202020204" charset="0"/>
              </a:rPr>
              <a:t> Randomization setup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038725" y="4011295"/>
            <a:ext cx="2731863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Confounders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646111" y="4688205"/>
            <a:ext cx="10863802" cy="2501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latin typeface="Arial" panose="02080604020202020204" charset="0"/>
              </a:rPr>
              <a:t>Rules that need to be met before using a genetic variant in the MR framework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be associated with the exposure of interest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must not be associated with confounders</a:t>
            </a:r>
            <a:endParaRPr lang="en-US" b="1">
              <a:latin typeface="Arial" panose="02080604020202020204" charset="0"/>
            </a:endParaRPr>
          </a:p>
          <a:p>
            <a:pPr lvl="1"/>
            <a:r>
              <a:rPr lang="en-US" b="1">
                <a:latin typeface="Arial" panose="02080604020202020204" charset="0"/>
              </a:rPr>
              <a:t>The genetic variant may only affect the outcome through the exposure</a:t>
            </a:r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pPr lvl="1"/>
            <a:endParaRPr lang="en-US" b="1">
              <a:latin typeface="Arial" panose="02080604020202020204" charset="0"/>
            </a:endParaRPr>
          </a:p>
          <a:p>
            <a:endParaRPr lang="en-US" b="1">
              <a:latin typeface="Arial" panose="020806040202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4333875" y="3192145"/>
            <a:ext cx="1220636" cy="7533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181850" y="3211195"/>
            <a:ext cx="1115684" cy="7246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Connector: Curved 5"/>
          <p:cNvCxnSpPr/>
          <p:nvPr/>
        </p:nvCxnSpPr>
        <p:spPr>
          <a:xfrm>
            <a:off x="1409700" y="2963545"/>
            <a:ext cx="1475113" cy="1259456"/>
          </a:xfrm>
          <a:prstGeom prst="curvedConnector3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12"/>
          <p:cNvSpPr txBox="1"/>
          <p:nvPr/>
        </p:nvSpPr>
        <p:spPr>
          <a:xfrm>
            <a:off x="6764020" y="267843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Outcome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1449070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725795" y="2849880"/>
            <a:ext cx="1367287" cy="86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10"/>
          <p:cNvSpPr txBox="1"/>
          <p:nvPr/>
        </p:nvSpPr>
        <p:spPr>
          <a:xfrm>
            <a:off x="489585" y="2659380"/>
            <a:ext cx="1059525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SNP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36" name="TextBox 11"/>
          <p:cNvSpPr txBox="1"/>
          <p:nvPr/>
        </p:nvSpPr>
        <p:spPr>
          <a:xfrm>
            <a:off x="2537460" y="2659380"/>
            <a:ext cx="3528127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en-US" b="1">
                <a:latin typeface="Arial" panose="02080604020202020204" charset="0"/>
              </a:rPr>
              <a:t>Exposure phenotype</a:t>
            </a:r>
            <a:endParaRPr lang="en-US" b="1" err="1">
              <a:latin typeface="Arial" panose="02080604020202020204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2842260" y="4211955"/>
            <a:ext cx="2639683" cy="14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9" name="Picture 1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285" y="4002405"/>
            <a:ext cx="364287" cy="371475"/>
          </a:xfrm>
          <a:prstGeom prst="rect">
            <a:avLst/>
          </a:prstGeom>
        </p:spPr>
      </p:pic>
      <p:pic>
        <p:nvPicPr>
          <p:cNvPr id="40" name="Picture 9" descr="dna_vector_righ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920000">
            <a:off x="769944" y="2194991"/>
            <a:ext cx="644243" cy="644243"/>
          </a:xfrm>
          <a:prstGeom prst="rect">
            <a:avLst/>
          </a:prstGeom>
        </p:spPr>
      </p:pic>
      <p:pic>
        <p:nvPicPr>
          <p:cNvPr id="42" name="Picture 5" descr="man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660" y="1992630"/>
            <a:ext cx="693773" cy="694164"/>
          </a:xfrm>
          <a:prstGeom prst="rect">
            <a:avLst/>
          </a:prstGeom>
        </p:spPr>
      </p:pic>
      <p:pic>
        <p:nvPicPr>
          <p:cNvPr id="43" name="Picture 5" descr="heart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5375" y="2358174"/>
            <a:ext cx="372424" cy="378694"/>
          </a:xfrm>
          <a:prstGeom prst="rect">
            <a:avLst/>
          </a:prstGeom>
        </p:spPr>
      </p:pic>
      <p:pic>
        <p:nvPicPr>
          <p:cNvPr id="31" name="Picture 5" descr="man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3875" y="1988317"/>
            <a:ext cx="693773" cy="694164"/>
          </a:xfrm>
          <a:prstGeom prst="rect">
            <a:avLst/>
          </a:prstGeom>
        </p:spPr>
      </p:pic>
      <p:pic>
        <p:nvPicPr>
          <p:cNvPr id="32" name="Picture 9" descr="toast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1540" y="2342491"/>
            <a:ext cx="356559" cy="356559"/>
          </a:xfrm>
          <a:prstGeom prst="rect">
            <a:avLst/>
          </a:prstGeom>
        </p:spPr>
      </p:pic>
      <p:pic>
        <p:nvPicPr>
          <p:cNvPr id="41" name="Picture 11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504375" y="2333014"/>
            <a:ext cx="412750" cy="435065"/>
          </a:xfrm>
          <a:prstGeom prst="rect">
            <a:avLst/>
          </a:prstGeom>
        </p:spPr>
      </p:pic>
      <p:cxnSp>
        <p:nvCxnSpPr>
          <p:cNvPr id="45" name="Connector: Curved 5"/>
          <p:cNvCxnSpPr/>
          <p:nvPr/>
        </p:nvCxnSpPr>
        <p:spPr>
          <a:xfrm flipV="1">
            <a:off x="1416050" y="1544320"/>
            <a:ext cx="1619885" cy="1152525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nector: Curved 5"/>
          <p:cNvCxnSpPr/>
          <p:nvPr/>
        </p:nvCxnSpPr>
        <p:spPr>
          <a:xfrm>
            <a:off x="6490970" y="1544955"/>
            <a:ext cx="1604645" cy="1176020"/>
          </a:xfrm>
          <a:prstGeom prst="curvedConnector3">
            <a:avLst>
              <a:gd name="adj1" fmla="val 50020"/>
            </a:avLst>
          </a:prstGeom>
          <a:ln>
            <a:solidFill>
              <a:schemeClr val="tx1"/>
            </a:solidFill>
            <a:headEnd type="none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057525" y="1544320"/>
            <a:ext cx="34226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8" name="Picture 14" descr="clos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5340" y="1341120"/>
            <a:ext cx="364287" cy="37147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5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12" name="Picture 11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Methods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8" name="Table 8"/>
          <p:cNvGraphicFramePr>
            <a:graphicFrameLocks noGrp="1"/>
          </p:cNvGraphicFramePr>
          <p:nvPr>
            <p:ph idx="1"/>
          </p:nvPr>
        </p:nvGraphicFramePr>
        <p:xfrm>
          <a:off x="646111" y="1212469"/>
          <a:ext cx="11058522" cy="4577079"/>
        </p:xfrm>
        <a:graphic>
          <a:graphicData uri="http://schemas.openxmlformats.org/drawingml/2006/table">
            <a:tbl>
              <a:tblPr firstRow="1" firstCol="1" bandRow="1">
                <a:tableStyleId>{D27102A9-8310-4765-A935-A1911B00CA55}</a:tableStyleId>
              </a:tblPr>
              <a:tblGrid>
                <a:gridCol w="2571750"/>
                <a:gridCol w="3248024"/>
                <a:gridCol w="2819399"/>
                <a:gridCol w="2419349"/>
              </a:tblGrid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en-US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Two-Sample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Estimate causal effect between different samples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No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genetic variants are uncorrelated (not in linkage disequilibrium)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Causal estimate between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9550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Inverse-Variance Weighted method (IVW)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Summary-level data from GWAS can be used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Assumes causal estimates provide independent evidence (no correlation)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Cannot test for confounding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 between exposure and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MR-egger method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Can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be deployed when the core assumptions do not hold.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confounding (correlation between variants)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test for a causal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An estimate of the overall causal effect</a:t>
                      </a:r>
                      <a:endParaRPr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Needs 3 or more genetic variants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>
                        <a:buNone/>
                      </a:pPr>
                      <a:r>
                        <a:rPr lang="en-US" sz="1300" b="1">
                          <a:latin typeface="Arial" panose="02080604020202020204" charset="0"/>
                          <a:sym typeface="+mn-ea"/>
                        </a:rPr>
                        <a:t>- </a:t>
                      </a: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Assumes genetic variants are uncorrelated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x-none" altLang="en-US" sz="1300" b="1">
                          <a:latin typeface="Arial" panose="02080604020202020204" charset="0"/>
                          <a:sym typeface="+mn-ea"/>
                        </a:rPr>
                        <a:t>- Cannot distinguish between pleiotropy and a causal effect when genetic variants almost have equal estimates</a:t>
                      </a:r>
                      <a:endParaRPr lang="x-none" altLang="en-US" sz="1300" b="1">
                        <a:latin typeface="Arial" panose="02080604020202020204" charset="0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causal estimate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MR-egger causal test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Overall pleiotropic effect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Bidirectional MR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Can determine when genetic variant exhibits primary effect on the exposure, or the effect is secondary to the outcome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difficulty in the presence of genetic variants that influence each other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300" b="1">
                          <a:latin typeface="Arial" panose="02080604020202020204" charset="0"/>
                        </a:rPr>
                        <a:t>- MR analysis in both directions, that ascertains direction of causal relationship</a:t>
                      </a:r>
                      <a:endParaRPr lang="en-US" sz="13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Picture 4" descr="clo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1269978"/>
            <a:ext cx="263045" cy="266220"/>
          </a:xfrm>
          <a:prstGeom prst="rect">
            <a:avLst/>
          </a:prstGeom>
        </p:spPr>
      </p:pic>
      <p:pic>
        <p:nvPicPr>
          <p:cNvPr id="6" name="Picture 6" descr="done-tic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575" y="1234059"/>
            <a:ext cx="321065" cy="321065"/>
          </a:xfrm>
          <a:prstGeom prst="rect">
            <a:avLst/>
          </a:prstGeom>
        </p:spPr>
      </p:pic>
      <p:pic>
        <p:nvPicPr>
          <p:cNvPr id="9" name="Picture 9" descr="left-arrow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353550" y="1190903"/>
            <a:ext cx="363268" cy="3632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6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Data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0" name="Table 10"/>
          <p:cNvGraphicFramePr>
            <a:graphicFrameLocks noGrp="1"/>
          </p:cNvGraphicFramePr>
          <p:nvPr/>
        </p:nvGraphicFramePr>
        <p:xfrm>
          <a:off x="777240" y="1122045"/>
          <a:ext cx="10680700" cy="50552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673985"/>
                <a:gridCol w="4077335"/>
                <a:gridCol w="2522855"/>
                <a:gridCol w="1406525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Type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Amount of Phenotypes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Direction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Trynka</a:t>
                      </a:r>
                      <a:r>
                        <a:rPr lang="en-US" sz="1400" b="1">
                          <a:latin typeface="Arial" panose="02080604020202020204" charset="0"/>
                        </a:rPr>
                        <a:t> 2011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Outcome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Celiac, Dubois 2010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</a:t>
                      </a:r>
                      <a:r>
                        <a:rPr lang="en-US" sz="1400" b="1" dirty="0" err="1">
                          <a:latin typeface="Arial" panose="02080604020202020204" charset="0"/>
                        </a:rPr>
                        <a:t>Immunochip</a:t>
                      </a:r>
                      <a:endParaRPr lang="en-US" sz="1400" b="1" dirty="0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Outcome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8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The NHGRI-EBI GWAS catalog 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Publicated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2893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Metabolite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 dirty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GWAS on metabolites in whole blood</a:t>
                      </a:r>
                      <a:endParaRPr lang="en-US" sz="1400" b="1" i="0" u="none" strike="noStrike" noProof="0" dirty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121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Proteins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protein levels whole blood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47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Gene Expression levels </a:t>
                      </a:r>
                      <a:r>
                        <a:rPr lang="x-none" altLang="en-US" sz="1400" b="1" dirty="0">
                          <a:latin typeface="Arial" panose="02080604020202020204" charset="0"/>
                        </a:rPr>
                        <a:t>(GTEX)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gene identifiers in 44 different tissues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32432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 err="1">
                          <a:latin typeface="Arial" panose="02080604020202020204" charset="0"/>
                        </a:rPr>
                        <a:t>MRbase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 Methylation levels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 on methylation levels in whole blood across 5 time points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33256 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additional downloaded </a:t>
                      </a: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1308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UK.BIOBANK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778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6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Gene expression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9744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86715"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pQTL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GWAS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>
                          <a:latin typeface="Arial" panose="02080604020202020204" charset="0"/>
                        </a:rPr>
                        <a:t>198</a:t>
                      </a:r>
                      <a:endParaRPr lang="x-none" alt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lvl="0">
                        <a:buNone/>
                      </a:pPr>
                      <a:r>
                        <a:rPr lang="x-none" altLang="en-US" sz="1400" b="1" dirty="0">
                          <a:latin typeface="Arial" panose="02080604020202020204" charset="0"/>
                        </a:rPr>
                        <a:t>Exposure</a:t>
                      </a:r>
                      <a:endParaRPr lang="x-none" altLang="en-US" sz="1400" b="1" dirty="0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3430" y="6176645"/>
          <a:ext cx="10677525" cy="381635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6766560"/>
                <a:gridCol w="3910965"/>
              </a:tblGrid>
              <a:tr h="3816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 b="1">
                          <a:latin typeface="Arial" panose="02080604020202020204" charset="0"/>
                        </a:rPr>
                        <a:t>Total</a:t>
                      </a:r>
                      <a:endParaRPr 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x-none" altLang="en-US" sz="1600" b="1">
                          <a:latin typeface="Arial" panose="02080604020202020204" charset="0"/>
                        </a:rPr>
                        <a:t>80779</a:t>
                      </a:r>
                      <a:endParaRPr lang="x-none" altLang="en-US" sz="16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7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dna_blu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880000">
            <a:off x="7209155" y="-456565"/>
            <a:ext cx="7618730" cy="7618730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 panose="02080604020202020204" charset="0"/>
              </a:rPr>
              <a:t>Pipeline</a:t>
            </a:r>
            <a:endParaRPr lang="en-US" b="1">
              <a:solidFill>
                <a:schemeClr val="tx1"/>
              </a:solidFill>
              <a:latin typeface="Arial" panose="02080604020202020204" charset="0"/>
            </a:endParaRPr>
          </a:p>
        </p:txBody>
      </p:sp>
      <p:pic>
        <p:nvPicPr>
          <p:cNvPr id="4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02" y="1994535"/>
            <a:ext cx="693773" cy="694164"/>
          </a:xfrm>
          <a:prstGeom prst="rect">
            <a:avLst/>
          </a:prstGeom>
        </p:spPr>
      </p:pic>
      <p:pic>
        <p:nvPicPr>
          <p:cNvPr id="8" name="Picture 9" descr="toas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032" y="1859682"/>
            <a:ext cx="356559" cy="356559"/>
          </a:xfrm>
          <a:prstGeom prst="rect">
            <a:avLst/>
          </a:prstGeom>
        </p:spPr>
      </p:pic>
      <p:pic>
        <p:nvPicPr>
          <p:cNvPr id="11" name="Picture 11" descr="clos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47887" y="1823085"/>
            <a:ext cx="412750" cy="435065"/>
          </a:xfrm>
          <a:prstGeom prst="rect">
            <a:avLst/>
          </a:prstGeom>
        </p:spPr>
      </p:pic>
      <p:pic>
        <p:nvPicPr>
          <p:cNvPr id="13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773" y="2089785"/>
            <a:ext cx="600974" cy="6009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76656" y="181356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graphicFrame>
        <p:nvGraphicFramePr>
          <p:cNvPr id="16" name="Table 16"/>
          <p:cNvGraphicFramePr>
            <a:graphicFrameLocks noGrp="1"/>
          </p:cNvGraphicFramePr>
          <p:nvPr/>
        </p:nvGraphicFramePr>
        <p:xfrm>
          <a:off x="2886625" y="16135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 err="1">
                          <a:latin typeface="Arial" panose="02080604020202020204" charset="0"/>
                        </a:rPr>
                        <a:t>effect_allele</a:t>
                      </a:r>
                      <a:endParaRPr lang="en-US" sz="1400" b="1" err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rs61733845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T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0.03536714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0.04432255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2.465e-06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rs1320571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0.01882175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0.04265126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6.590e-01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....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2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8" y="4013835"/>
            <a:ext cx="693773" cy="694164"/>
          </a:xfrm>
          <a:prstGeom prst="rect">
            <a:avLst/>
          </a:prstGeom>
        </p:spPr>
      </p:pic>
      <p:pic>
        <p:nvPicPr>
          <p:cNvPr id="14" name="Picture 13" descr="right-arrow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666" y="4185285"/>
            <a:ext cx="600974" cy="60097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467130" y="3813810"/>
            <a:ext cx="1053861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GWAS</a:t>
            </a:r>
            <a:endParaRPr lang="en-US" b="1">
              <a:latin typeface="Arial" panose="02080604020202020204" charset="0"/>
            </a:endParaRPr>
          </a:p>
        </p:txBody>
      </p:sp>
      <p:pic>
        <p:nvPicPr>
          <p:cNvPr id="3" name="Picture 5" descr="heart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92" y="3813810"/>
            <a:ext cx="484950" cy="494412"/>
          </a:xfrm>
          <a:prstGeom prst="rect">
            <a:avLst/>
          </a:prstGeom>
        </p:spPr>
      </p:pic>
      <p:graphicFrame>
        <p:nvGraphicFramePr>
          <p:cNvPr id="18" name="Table 16"/>
          <p:cNvGraphicFramePr>
            <a:graphicFrameLocks noGrp="1"/>
          </p:cNvGraphicFramePr>
          <p:nvPr/>
        </p:nvGraphicFramePr>
        <p:xfrm>
          <a:off x="2858045" y="3670935"/>
          <a:ext cx="8168635" cy="148335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633727"/>
                <a:gridCol w="1633727"/>
                <a:gridCol w="1633727"/>
                <a:gridCol w="1633727"/>
                <a:gridCol w="1633727"/>
              </a:tblGrid>
              <a:tr h="3708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SNP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effect_allele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beta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se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p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rs314253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C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-0.0201900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0.002646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2.471</a:t>
                      </a:r>
                      <a:r>
                        <a:rPr lang="x-none" alt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e</a:t>
                      </a: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rs7775397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G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-0.0369352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0.004845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2.721e-14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  <a:tr h="370839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....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1">
                          <a:latin typeface="Arial" panose="02080604020202020204" charset="0"/>
                        </a:rPr>
                        <a:t>….</a:t>
                      </a:r>
                      <a:endParaRPr lang="en-US" sz="1400" b="1"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400" b="1" i="0" u="none" strike="noStrike" noProof="0">
                          <a:solidFill>
                            <a:srgbClr val="FFFFFF"/>
                          </a:solidFill>
                          <a:latin typeface="Arial" panose="02080604020202020204" charset="0"/>
                        </a:rPr>
                        <a:t>….</a:t>
                      </a:r>
                      <a:endParaRPr lang="en-US" sz="1400" b="1" i="0" u="none" strike="noStrike" noProof="0">
                        <a:solidFill>
                          <a:srgbClr val="FFFFFF"/>
                        </a:solidFill>
                        <a:latin typeface="Arial" panose="0208060402020202020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2835910" y="3175635"/>
            <a:ext cx="299466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Celiac 2011. Gosia Trynka et al</a:t>
            </a:r>
            <a:r>
              <a:rPr lang="x-none" altLang="en-US" sz="1200" b="1">
                <a:latin typeface="Arial" panose="02080604020202020204" charset="0"/>
              </a:rPr>
              <a:t>.</a:t>
            </a:r>
            <a:endParaRPr lang="x-none" altLang="en-US" sz="1200" b="1">
              <a:latin typeface="Arial" panose="0208060402020202020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852901" y="5213985"/>
            <a:ext cx="8232057" cy="45720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HDL, LDL, Triglycerides. Willer CJ et al. Discovery and refinement of loci associated with lipid levels. Nat. Genet. 2013. doi:10.1038/ng.2797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8170" y="6029325"/>
            <a:ext cx="7647186" cy="6400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b="1">
                <a:latin typeface="Arial" panose="02080604020202020204" charset="0"/>
              </a:rPr>
              <a:t>Outcome = Celiac Disease, Exposure = HDL, LDL, Triglycerides</a:t>
            </a:r>
            <a:endParaRPr lang="en-US" b="1">
              <a:latin typeface="Arial" panose="02080604020202020204" charset="0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0487025" y="39433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8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2" descr="DNA_white-579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22056" y="-381287"/>
            <a:ext cx="8925703" cy="7999352"/>
          </a:xfrm>
          <a:prstGeom prst="rect">
            <a:avLst/>
          </a:prstGeom>
        </p:spPr>
      </p:pic>
      <p:pic>
        <p:nvPicPr>
          <p:cNvPr id="7" name="Picture 6" descr="dna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1950" y="-1362075"/>
            <a:ext cx="14403360" cy="813849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574638"/>
            <a:ext cx="9404723" cy="1400530"/>
          </a:xfrm>
        </p:spPr>
        <p:txBody>
          <a:bodyPr/>
          <a:lstStyle/>
          <a:p>
            <a:r>
              <a:rPr lang="en-US" sz="4400" b="1">
                <a:latin typeface="Arial" panose="02080604020202020204" charset="0"/>
              </a:rPr>
              <a:t>Pipeline</a:t>
            </a:r>
            <a:endParaRPr lang="en-US" sz="4400" b="1">
              <a:solidFill>
                <a:schemeClr val="tx1"/>
              </a:solidFill>
              <a:latin typeface="Arial" panose="0208060402020202020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000750" y="1428750"/>
            <a:ext cx="37382" cy="4803475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headEnd type="none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025" y="1609725"/>
            <a:ext cx="693773" cy="694164"/>
          </a:xfrm>
          <a:prstGeom prst="rect">
            <a:avLst/>
          </a:prstGeom>
        </p:spPr>
      </p:pic>
      <p:pic>
        <p:nvPicPr>
          <p:cNvPr id="15" name="Picture 5" descr="hear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1971675"/>
            <a:ext cx="372424" cy="37869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7665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Data input</a:t>
            </a:r>
            <a:endParaRPr lang="en-US" sz="2000" b="1">
              <a:latin typeface="Arial" panose="0208060402020202020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498980" y="1104900"/>
            <a:ext cx="2743200" cy="3962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000" b="1">
                <a:latin typeface="Arial" panose="02080604020202020204" charset="0"/>
              </a:rPr>
              <a:t>Operation</a:t>
            </a:r>
            <a:endParaRPr lang="en-US" sz="2000" b="1">
              <a:latin typeface="Arial" panose="020806040202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V="1">
            <a:off x="3871645" y="2038890"/>
            <a:ext cx="1791417" cy="57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826534" y="1723677"/>
            <a:ext cx="176443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343650" y="2470750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442195" y="2165350"/>
            <a:ext cx="484651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Select genome-wide significance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 flipV="1">
            <a:off x="6343786" y="3038475"/>
            <a:ext cx="5414512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6372224" y="3629025"/>
            <a:ext cx="4810663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76998" y="2731698"/>
            <a:ext cx="540822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Remove variants without Beta/Log odds on exposure</a:t>
            </a:r>
            <a:endParaRPr lang="en-US" sz="1200" b="1">
              <a:latin typeface="Arial" panose="0208060402020202020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43376" y="3321170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Query missing alleles by reference on exposure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818951" y="3621833"/>
            <a:ext cx="1870494" cy="15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857625" y="3294748"/>
            <a:ext cx="1721298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1000 Genomes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3" name="Connector: Elbow 32"/>
          <p:cNvCxnSpPr/>
          <p:nvPr/>
        </p:nvCxnSpPr>
        <p:spPr>
          <a:xfrm flipV="1">
            <a:off x="1218841" y="2486383"/>
            <a:ext cx="4415285" cy="566468"/>
          </a:xfrm>
          <a:prstGeom prst="bentConnector3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095375" y="2716421"/>
            <a:ext cx="2353453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First core assumption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3826715" y="4488612"/>
            <a:ext cx="1856116" cy="86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8" name="Picture 5" descr="ma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75" y="3990975"/>
            <a:ext cx="693773" cy="694164"/>
          </a:xfrm>
          <a:prstGeom prst="rect">
            <a:avLst/>
          </a:prstGeom>
        </p:spPr>
      </p:pic>
      <p:pic>
        <p:nvPicPr>
          <p:cNvPr id="42" name="Picture 9" descr="toas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8526" y="4423913"/>
            <a:ext cx="356559" cy="356559"/>
          </a:xfrm>
          <a:prstGeom prst="rect">
            <a:avLst/>
          </a:prstGeom>
        </p:spPr>
      </p:pic>
      <p:pic>
        <p:nvPicPr>
          <p:cNvPr id="40" name="Picture 11" descr="clos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3154572" y="4387970"/>
            <a:ext cx="412750" cy="435065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780646" y="4167188"/>
            <a:ext cx="182799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GWAS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6393791" y="4488612"/>
            <a:ext cx="4810663" cy="57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341551" y="4182194"/>
            <a:ext cx="5047711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Find overlap between exposure and outcome</a:t>
            </a:r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6394258" y="5063527"/>
            <a:ext cx="3840191" cy="158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431786" y="4764298"/>
            <a:ext cx="3681712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1200" b="1">
                <a:latin typeface="Arial" panose="02080604020202020204" charset="0"/>
              </a:rPr>
              <a:t>Harmonize Outcome </a:t>
            </a:r>
            <a:r>
              <a:rPr lang="x-none" altLang="en-US" sz="1200" b="1">
                <a:latin typeface="Arial" panose="02080604020202020204" charset="0"/>
              </a:rPr>
              <a:t>on </a:t>
            </a:r>
            <a:r>
              <a:rPr lang="en-US" sz="1200" b="1">
                <a:latin typeface="Arial" panose="02080604020202020204" charset="0"/>
                <a:sym typeface="+mn-ea"/>
              </a:rPr>
              <a:t>Exposure </a:t>
            </a:r>
            <a:endParaRPr lang="x-none" altLang="en-US" sz="1200" b="1">
              <a:latin typeface="Arial" panose="02080604020202020204" charset="0"/>
            </a:endParaRPr>
          </a:p>
        </p:txBody>
      </p:sp>
      <p:cxnSp>
        <p:nvCxnSpPr>
          <p:cNvPr id="49" name="Connector: Elbow 48"/>
          <p:cNvCxnSpPr/>
          <p:nvPr/>
        </p:nvCxnSpPr>
        <p:spPr>
          <a:xfrm>
            <a:off x="6476997" y="5181600"/>
            <a:ext cx="1741098" cy="792194"/>
          </a:xfrm>
          <a:prstGeom prst="bentConnector3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350422" y="5181599"/>
            <a:ext cx="3251200" cy="8229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200" b="1">
                <a:latin typeface="Arial" panose="02080604020202020204" charset="0"/>
              </a:rPr>
              <a:t>- Positive align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Align outcome on exposure</a:t>
            </a:r>
            <a:endParaRPr lang="en-US" sz="1200" b="1">
              <a:latin typeface="Arial" panose="02080604020202020204" charset="0"/>
            </a:endParaRPr>
          </a:p>
          <a:p>
            <a:r>
              <a:rPr lang="en-US" sz="1200" b="1">
                <a:latin typeface="Arial" panose="02080604020202020204" charset="0"/>
              </a:rPr>
              <a:t>- Remove palindromic SNPs</a:t>
            </a:r>
            <a:endParaRPr lang="en-US" sz="1200" b="1">
              <a:latin typeface="Arial" panose="02080604020202020204" charset="0"/>
            </a:endParaRPr>
          </a:p>
          <a:p>
            <a:pPr algn="ctr"/>
            <a:endParaRPr lang="en-US" sz="1200" b="1">
              <a:latin typeface="Arial" panose="02080604020202020204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8096250" y="5975946"/>
            <a:ext cx="2107719" cy="5751"/>
          </a:xfrm>
          <a:prstGeom prst="straightConnector1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4674235" y="4597400"/>
            <a:ext cx="0" cy="9728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2365375" y="5572760"/>
            <a:ext cx="230378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TextBox 42"/>
          <p:cNvSpPr txBox="1"/>
          <p:nvPr/>
        </p:nvSpPr>
        <p:spPr>
          <a:xfrm>
            <a:off x="2417445" y="5269865"/>
            <a:ext cx="2218690" cy="274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algn="ctr"/>
            <a:r>
              <a:rPr lang="x-none" sz="1200" b="1">
                <a:latin typeface="Arial" panose="02080604020202020204" charset="0"/>
              </a:rPr>
              <a:t>HLA region removed</a:t>
            </a:r>
            <a:endParaRPr lang="x-none" sz="1200" b="1">
              <a:latin typeface="Arial" panose="02080604020202020204" charset="0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0487025" y="516255"/>
            <a:ext cx="615950" cy="365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x-none" b="1">
                <a:latin typeface="Arial" panose="02080604020202020204" charset="0"/>
              </a:rPr>
              <a:t>9</a:t>
            </a:r>
            <a:endParaRPr lang="x-none" b="1">
              <a:latin typeface="Arial" panose="02080604020202020204" charset="0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9175</Words>
  <Application>Kingsoft Office WPP</Application>
  <PresentationFormat>Widescreen</PresentationFormat>
  <Paragraphs>961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Ion</vt:lpstr>
      <vt:lpstr>Celiac Disease Triggers</vt:lpstr>
      <vt:lpstr>Overview</vt:lpstr>
      <vt:lpstr>Project Goal</vt:lpstr>
      <vt:lpstr>Mendelian Randomization (MR)</vt:lpstr>
      <vt:lpstr>Mendelian Randomization setup</vt:lpstr>
      <vt:lpstr>Methods</vt:lpstr>
      <vt:lpstr>Data</vt:lpstr>
      <vt:lpstr>Pipeline</vt:lpstr>
      <vt:lpstr>Pipeline</vt:lpstr>
      <vt:lpstr>PowerPoint 演示文稿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</vt:lpstr>
      <vt:lpstr>Preliminary results Bidirectional MR</vt:lpstr>
      <vt:lpstr>Preliminary results</vt:lpstr>
      <vt:lpstr>Preliminary results</vt:lpstr>
      <vt:lpstr>Preliminary results Bidirectional MR</vt:lpstr>
      <vt:lpstr>Conclusions </vt:lpstr>
      <vt:lpstr>Conclusions </vt:lpstr>
      <vt:lpstr>Future steps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Celiac Disease Triggers</dc:title>
  <dc:creator/>
  <cp:lastModifiedBy>matthijsknigge</cp:lastModifiedBy>
  <cp:revision>23</cp:revision>
  <dcterms:created xsi:type="dcterms:W3CDTF">2017-11-24T11:46:16Z</dcterms:created>
  <dcterms:modified xsi:type="dcterms:W3CDTF">2017-11-24T11:46:16Z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1033-10.1.0.5707</vt:lpwstr>
  </property>
</Properties>
</file>